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6858000" cy="9906000" type="A4"/>
  <p:notesSz cx="6858000" cy="9144000"/>
  <p:embeddedFontLst>
    <p:embeddedFont>
      <p:font typeface="Roboto" panose="02000000000000000000" pitchFamily="2" charset="0"/>
      <p:regular r:id="rId3"/>
      <p:bold r:id="rId4"/>
      <p:italic r:id="rId5"/>
      <p:boldItalic r:id="rId6"/>
    </p:embeddedFont>
    <p:embeddedFont>
      <p:font typeface="Roboto Bold" panose="02000000000000000000" pitchFamily="2" charset="0"/>
      <p:regular r:id="rId7"/>
      <p:bold r:id="rId8"/>
    </p:embeddedFont>
    <p:embeddedFont>
      <p:font typeface="TT Rounds Condensed" panose="02000506030000020003" pitchFamily="2" charset="77"/>
      <p:regular r:id="rId9"/>
    </p:embeddedFont>
    <p:embeddedFont>
      <p:font typeface="TT Rounds Condensed Bold" panose="02000806030000020003" pitchFamily="2" charset="77"/>
      <p:regular r:id="rId10"/>
      <p:bold r:id="rId11"/>
    </p:embeddedFont>
    <p:embeddedFont>
      <p:font typeface="TT Rounds Condensed Italics" panose="02000506030000090003" pitchFamily="2" charset="77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9" autoAdjust="0"/>
  </p:normalViewPr>
  <p:slideViewPr>
    <p:cSldViewPr>
      <p:cViewPr varScale="1">
        <p:scale>
          <a:sx n="76" d="100"/>
          <a:sy n="76" d="100"/>
        </p:scale>
        <p:origin x="33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ijnvlewijzer.nl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hyperlink" Target="https://www.wijnvlek-sturgeweber.n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0" y="2116408"/>
            <a:ext cx="6858001" cy="98405"/>
            <a:chOff x="0" y="0"/>
            <a:chExt cx="9144001" cy="1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44000" cy="131191"/>
            </a:xfrm>
            <a:custGeom>
              <a:avLst/>
              <a:gdLst/>
              <a:ahLst/>
              <a:cxnLst/>
              <a:rect l="l" t="t" r="r" b="b"/>
              <a:pathLst>
                <a:path w="9144000" h="131191">
                  <a:moveTo>
                    <a:pt x="0" y="0"/>
                  </a:moveTo>
                  <a:lnTo>
                    <a:pt x="9144000" y="0"/>
                  </a:lnTo>
                  <a:lnTo>
                    <a:pt x="9144000" y="131191"/>
                  </a:lnTo>
                  <a:lnTo>
                    <a:pt x="0" y="131191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2700" y="2243276"/>
            <a:ext cx="6858001" cy="45719"/>
            <a:chOff x="0" y="0"/>
            <a:chExt cx="9144001" cy="60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60">
                  <a:moveTo>
                    <a:pt x="0" y="0"/>
                  </a:moveTo>
                  <a:lnTo>
                    <a:pt x="9144000" y="0"/>
                  </a:lnTo>
                  <a:lnTo>
                    <a:pt x="9144000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0210" y="7879821"/>
            <a:ext cx="6858001" cy="98405"/>
            <a:chOff x="0" y="0"/>
            <a:chExt cx="9144001" cy="131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1191"/>
            </a:xfrm>
            <a:custGeom>
              <a:avLst/>
              <a:gdLst/>
              <a:ahLst/>
              <a:cxnLst/>
              <a:rect l="l" t="t" r="r" b="b"/>
              <a:pathLst>
                <a:path w="9144000" h="131191">
                  <a:moveTo>
                    <a:pt x="0" y="0"/>
                  </a:moveTo>
                  <a:lnTo>
                    <a:pt x="9144000" y="0"/>
                  </a:lnTo>
                  <a:lnTo>
                    <a:pt x="9144000" y="131191"/>
                  </a:lnTo>
                  <a:lnTo>
                    <a:pt x="0" y="131191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098896"/>
            <a:ext cx="6858001" cy="45719"/>
            <a:chOff x="0" y="0"/>
            <a:chExt cx="9144001" cy="609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60960"/>
            </a:xfrm>
            <a:custGeom>
              <a:avLst/>
              <a:gdLst/>
              <a:ahLst/>
              <a:cxnLst/>
              <a:rect l="l" t="t" r="r" b="b"/>
              <a:pathLst>
                <a:path w="9144000" h="60960">
                  <a:moveTo>
                    <a:pt x="0" y="0"/>
                  </a:moveTo>
                  <a:lnTo>
                    <a:pt x="9144000" y="0"/>
                  </a:lnTo>
                  <a:lnTo>
                    <a:pt x="9144000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72740" y="130917"/>
            <a:ext cx="2856196" cy="1472199"/>
          </a:xfrm>
          <a:custGeom>
            <a:avLst/>
            <a:gdLst/>
            <a:ahLst/>
            <a:cxnLst/>
            <a:rect l="l" t="t" r="r" b="b"/>
            <a:pathLst>
              <a:path w="2856196" h="1472199">
                <a:moveTo>
                  <a:pt x="0" y="0"/>
                </a:moveTo>
                <a:lnTo>
                  <a:pt x="2856197" y="0"/>
                </a:lnTo>
                <a:lnTo>
                  <a:pt x="2856197" y="1472199"/>
                </a:lnTo>
                <a:lnTo>
                  <a:pt x="0" y="1472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64" b="-2964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11"/>
          <p:cNvGrpSpPr/>
          <p:nvPr/>
        </p:nvGrpSpPr>
        <p:grpSpPr>
          <a:xfrm>
            <a:off x="1150473" y="2442388"/>
            <a:ext cx="1100356" cy="215444"/>
            <a:chOff x="0" y="0"/>
            <a:chExt cx="1467141" cy="2872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7104" cy="287274"/>
            </a:xfrm>
            <a:custGeom>
              <a:avLst/>
              <a:gdLst/>
              <a:ahLst/>
              <a:cxnLst/>
              <a:rect l="l" t="t" r="r" b="b"/>
              <a:pathLst>
                <a:path w="1467104" h="287274">
                  <a:moveTo>
                    <a:pt x="0" y="0"/>
                  </a:moveTo>
                  <a:lnTo>
                    <a:pt x="1467104" y="0"/>
                  </a:lnTo>
                  <a:lnTo>
                    <a:pt x="1467104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46714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Neuroloog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50474" y="2661476"/>
            <a:ext cx="1100355" cy="215444"/>
            <a:chOff x="0" y="0"/>
            <a:chExt cx="1467140" cy="2872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7104" cy="287274"/>
            </a:xfrm>
            <a:custGeom>
              <a:avLst/>
              <a:gdLst/>
              <a:ahLst/>
              <a:cxnLst/>
              <a:rect l="l" t="t" r="r" b="b"/>
              <a:pathLst>
                <a:path w="1467104" h="287274">
                  <a:moveTo>
                    <a:pt x="0" y="0"/>
                  </a:moveTo>
                  <a:lnTo>
                    <a:pt x="1467104" y="0"/>
                  </a:lnTo>
                  <a:lnTo>
                    <a:pt x="1467104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467140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H.J. Van Hoofden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4592" y="3397709"/>
            <a:ext cx="2096236" cy="421416"/>
            <a:chOff x="0" y="0"/>
            <a:chExt cx="2794981" cy="5618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95016" cy="561848"/>
            </a:xfrm>
            <a:custGeom>
              <a:avLst/>
              <a:gdLst/>
              <a:ahLst/>
              <a:cxnLst/>
              <a:rect l="l" t="t" r="r" b="b"/>
              <a:pathLst>
                <a:path w="2795016" h="561848">
                  <a:moveTo>
                    <a:pt x="0" y="0"/>
                  </a:moveTo>
                  <a:lnTo>
                    <a:pt x="2795016" y="0"/>
                  </a:lnTo>
                  <a:lnTo>
                    <a:pt x="2795016" y="561848"/>
                  </a:lnTo>
                  <a:lnTo>
                    <a:pt x="0" y="561848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2794981" cy="57141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Ben ik nog goed ingesteld voor mijn epilepsie?</a:t>
              </a:r>
            </a:p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Kan ik iets doen aan migraine?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58790" y="2434010"/>
            <a:ext cx="1151663" cy="215444"/>
            <a:chOff x="0" y="0"/>
            <a:chExt cx="1535551" cy="2872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35557" cy="287274"/>
            </a:xfrm>
            <a:custGeom>
              <a:avLst/>
              <a:gdLst/>
              <a:ahLst/>
              <a:cxnLst/>
              <a:rect l="l" t="t" r="r" b="b"/>
              <a:pathLst>
                <a:path w="1535557" h="287274">
                  <a:moveTo>
                    <a:pt x="0" y="0"/>
                  </a:moveTo>
                  <a:lnTo>
                    <a:pt x="1535557" y="0"/>
                  </a:lnTo>
                  <a:lnTo>
                    <a:pt x="1535557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53555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Oogarts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58791" y="2674023"/>
            <a:ext cx="1151662" cy="216265"/>
            <a:chOff x="0" y="0"/>
            <a:chExt cx="1535549" cy="2883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O. Gen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16473" y="3480571"/>
            <a:ext cx="2193979" cy="344932"/>
            <a:chOff x="0" y="0"/>
            <a:chExt cx="2925305" cy="4599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925318" cy="459861"/>
            </a:xfrm>
            <a:custGeom>
              <a:avLst/>
              <a:gdLst/>
              <a:ahLst/>
              <a:cxnLst/>
              <a:rect l="l" t="t" r="r" b="b"/>
              <a:pathLst>
                <a:path w="2925318" h="459861">
                  <a:moveTo>
                    <a:pt x="0" y="0"/>
                  </a:moveTo>
                  <a:lnTo>
                    <a:pt x="2925318" y="0"/>
                  </a:lnTo>
                  <a:lnTo>
                    <a:pt x="2925318" y="459861"/>
                  </a:lnTo>
                  <a:lnTo>
                    <a:pt x="0" y="459861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2925305" cy="46943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Jaarlijks op glaucoom laten meten</a:t>
              </a:r>
            </a:p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Wat zijn mijn vooruitzichten?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618413" y="2434010"/>
            <a:ext cx="1151663" cy="215444"/>
            <a:chOff x="0" y="0"/>
            <a:chExt cx="1535551" cy="2872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35557" cy="287274"/>
            </a:xfrm>
            <a:custGeom>
              <a:avLst/>
              <a:gdLst/>
              <a:ahLst/>
              <a:cxnLst/>
              <a:rect l="l" t="t" r="r" b="b"/>
              <a:pathLst>
                <a:path w="1535557" h="287274">
                  <a:moveTo>
                    <a:pt x="0" y="0"/>
                  </a:moveTo>
                  <a:lnTo>
                    <a:pt x="1535557" y="0"/>
                  </a:lnTo>
                  <a:lnTo>
                    <a:pt x="1535557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153555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Psycholoog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618414" y="2674023"/>
            <a:ext cx="1151662" cy="216265"/>
            <a:chOff x="0" y="0"/>
            <a:chExt cx="1535549" cy="28835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D. Enk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576096" y="3480571"/>
            <a:ext cx="2193979" cy="338554"/>
            <a:chOff x="0" y="0"/>
            <a:chExt cx="2925305" cy="45140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25318" cy="451358"/>
            </a:xfrm>
            <a:custGeom>
              <a:avLst/>
              <a:gdLst/>
              <a:ahLst/>
              <a:cxnLst/>
              <a:rect l="l" t="t" r="r" b="b"/>
              <a:pathLst>
                <a:path w="2925318" h="451358">
                  <a:moveTo>
                    <a:pt x="0" y="0"/>
                  </a:moveTo>
                  <a:lnTo>
                    <a:pt x="2925318" y="0"/>
                  </a:lnTo>
                  <a:lnTo>
                    <a:pt x="2925318" y="451358"/>
                  </a:lnTo>
                  <a:lnTo>
                    <a:pt x="0" y="451358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2925305" cy="46093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Hoe kan ik goed omgaan met mijn aandoening?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96909" y="4412279"/>
            <a:ext cx="1151663" cy="215444"/>
            <a:chOff x="0" y="0"/>
            <a:chExt cx="1535551" cy="28725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35557" cy="287274"/>
            </a:xfrm>
            <a:custGeom>
              <a:avLst/>
              <a:gdLst/>
              <a:ahLst/>
              <a:cxnLst/>
              <a:rect l="l" t="t" r="r" b="b"/>
              <a:pathLst>
                <a:path w="1535557" h="287274">
                  <a:moveTo>
                    <a:pt x="0" y="0"/>
                  </a:moveTo>
                  <a:lnTo>
                    <a:pt x="1535557" y="0"/>
                  </a:lnTo>
                  <a:lnTo>
                    <a:pt x="1535557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153555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AVG arts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4379" y="4683206"/>
            <a:ext cx="1151662" cy="216265"/>
            <a:chOff x="0" y="0"/>
            <a:chExt cx="1535549" cy="28835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Van ooijen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7925" y="5574615"/>
            <a:ext cx="2193979" cy="215444"/>
            <a:chOff x="0" y="0"/>
            <a:chExt cx="2925305" cy="28725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925318" cy="287274"/>
            </a:xfrm>
            <a:custGeom>
              <a:avLst/>
              <a:gdLst/>
              <a:ahLst/>
              <a:cxnLst/>
              <a:rect l="l" t="t" r="r" b="b"/>
              <a:pathLst>
                <a:path w="2925318" h="287274">
                  <a:moveTo>
                    <a:pt x="0" y="0"/>
                  </a:moveTo>
                  <a:lnTo>
                    <a:pt x="2925318" y="0"/>
                  </a:lnTo>
                  <a:lnTo>
                    <a:pt x="2925318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2925305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Waar kan ik terecht met LVB?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358790" y="4412279"/>
            <a:ext cx="1151663" cy="215444"/>
            <a:chOff x="0" y="0"/>
            <a:chExt cx="1535551" cy="28725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35557" cy="287274"/>
            </a:xfrm>
            <a:custGeom>
              <a:avLst/>
              <a:gdLst/>
              <a:ahLst/>
              <a:cxnLst/>
              <a:rect l="l" t="t" r="r" b="b"/>
              <a:pathLst>
                <a:path w="1535557" h="287274">
                  <a:moveTo>
                    <a:pt x="0" y="0"/>
                  </a:moveTo>
                  <a:lnTo>
                    <a:pt x="1535557" y="0"/>
                  </a:lnTo>
                  <a:lnTo>
                    <a:pt x="1535557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9525"/>
              <a:ext cx="153555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Kaakarts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358791" y="4652292"/>
            <a:ext cx="1151662" cy="216265"/>
            <a:chOff x="0" y="0"/>
            <a:chExt cx="1535549" cy="28835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T. van Anden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316473" y="5458840"/>
            <a:ext cx="2193979" cy="338554"/>
            <a:chOff x="0" y="0"/>
            <a:chExt cx="2925305" cy="45140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925318" cy="451358"/>
            </a:xfrm>
            <a:custGeom>
              <a:avLst/>
              <a:gdLst/>
              <a:ahLst/>
              <a:cxnLst/>
              <a:rect l="l" t="t" r="r" b="b"/>
              <a:pathLst>
                <a:path w="2925318" h="451358">
                  <a:moveTo>
                    <a:pt x="0" y="0"/>
                  </a:moveTo>
                  <a:lnTo>
                    <a:pt x="2925318" y="0"/>
                  </a:lnTo>
                  <a:lnTo>
                    <a:pt x="2925318" y="451358"/>
                  </a:lnTo>
                  <a:lnTo>
                    <a:pt x="0" y="451358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9525"/>
              <a:ext cx="2925305" cy="46093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Wat kan ik verwachten?</a:t>
              </a:r>
            </a:p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Waarom doet dit pijn?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618413" y="4412279"/>
            <a:ext cx="1151663" cy="215444"/>
            <a:chOff x="0" y="0"/>
            <a:chExt cx="1535551" cy="287259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535557" cy="287274"/>
            </a:xfrm>
            <a:custGeom>
              <a:avLst/>
              <a:gdLst/>
              <a:ahLst/>
              <a:cxnLst/>
              <a:rect l="l" t="t" r="r" b="b"/>
              <a:pathLst>
                <a:path w="1535557" h="287274">
                  <a:moveTo>
                    <a:pt x="0" y="0"/>
                  </a:moveTo>
                  <a:lnTo>
                    <a:pt x="1535557" y="0"/>
                  </a:lnTo>
                  <a:lnTo>
                    <a:pt x="1535557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9525"/>
              <a:ext cx="153555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Dermatoloog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618414" y="4652292"/>
            <a:ext cx="1151662" cy="216265"/>
            <a:chOff x="0" y="0"/>
            <a:chExt cx="1535549" cy="288353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Van der Huid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576096" y="5458840"/>
            <a:ext cx="2193979" cy="338554"/>
            <a:chOff x="0" y="0"/>
            <a:chExt cx="2925305" cy="451405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925318" cy="451358"/>
            </a:xfrm>
            <a:custGeom>
              <a:avLst/>
              <a:gdLst/>
              <a:ahLst/>
              <a:cxnLst/>
              <a:rect l="l" t="t" r="r" b="b"/>
              <a:pathLst>
                <a:path w="2925318" h="451358">
                  <a:moveTo>
                    <a:pt x="0" y="0"/>
                  </a:moveTo>
                  <a:lnTo>
                    <a:pt x="2925318" y="0"/>
                  </a:lnTo>
                  <a:lnTo>
                    <a:pt x="2925318" y="451358"/>
                  </a:lnTo>
                  <a:lnTo>
                    <a:pt x="0" y="451358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9525"/>
              <a:ext cx="2925305" cy="46093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Wel of niet laseren?</a:t>
              </a:r>
            </a:p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Zie ook </a:t>
              </a:r>
              <a:r>
                <a:rPr lang="en-US" sz="800" u="sng" spc="7">
                  <a:solidFill>
                    <a:srgbClr val="477EC0"/>
                  </a:solidFill>
                  <a:latin typeface="TT Rounds Condensed Italics"/>
                  <a:hlinkClick r:id="rId3" tooltip="http://www.wijnvlewijzer.nl/"/>
                </a:rPr>
                <a:t>www.WijnvleWijzer.nl</a:t>
              </a: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 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107959" y="6429674"/>
            <a:ext cx="1151663" cy="215444"/>
            <a:chOff x="0" y="0"/>
            <a:chExt cx="1535551" cy="287259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535557" cy="287274"/>
            </a:xfrm>
            <a:custGeom>
              <a:avLst/>
              <a:gdLst/>
              <a:ahLst/>
              <a:cxnLst/>
              <a:rect l="l" t="t" r="r" b="b"/>
              <a:pathLst>
                <a:path w="1535557" h="287274">
                  <a:moveTo>
                    <a:pt x="0" y="0"/>
                  </a:moveTo>
                  <a:lnTo>
                    <a:pt x="1535557" y="0"/>
                  </a:lnTo>
                  <a:lnTo>
                    <a:pt x="1535557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9525"/>
              <a:ext cx="1535551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Kinderarts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107960" y="6669687"/>
            <a:ext cx="1151662" cy="216265"/>
            <a:chOff x="0" y="0"/>
            <a:chExt cx="1535549" cy="288353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Dr. Kleintjes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65643" y="7559602"/>
            <a:ext cx="2193979" cy="215444"/>
            <a:chOff x="0" y="0"/>
            <a:chExt cx="2925305" cy="287259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925318" cy="287274"/>
            </a:xfrm>
            <a:custGeom>
              <a:avLst/>
              <a:gdLst/>
              <a:ahLst/>
              <a:cxnLst/>
              <a:rect l="l" t="t" r="r" b="b"/>
              <a:pathLst>
                <a:path w="2925318" h="287274">
                  <a:moveTo>
                    <a:pt x="0" y="0"/>
                  </a:moveTo>
                  <a:lnTo>
                    <a:pt x="2925318" y="0"/>
                  </a:lnTo>
                  <a:lnTo>
                    <a:pt x="2925318" y="287274"/>
                  </a:lnTo>
                  <a:lnTo>
                    <a:pt x="0" y="287274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9525"/>
              <a:ext cx="2925305" cy="29678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Zijn er nog dingen van vroeger van belang?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3358790" y="6429674"/>
            <a:ext cx="1151663" cy="230632"/>
            <a:chOff x="0" y="0"/>
            <a:chExt cx="1535551" cy="307509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535557" cy="307525"/>
            </a:xfrm>
            <a:custGeom>
              <a:avLst/>
              <a:gdLst/>
              <a:ahLst/>
              <a:cxnLst/>
              <a:rect l="l" t="t" r="r" b="b"/>
              <a:pathLst>
                <a:path w="1535557" h="307525">
                  <a:moveTo>
                    <a:pt x="0" y="0"/>
                  </a:moveTo>
                  <a:lnTo>
                    <a:pt x="1535557" y="0"/>
                  </a:lnTo>
                  <a:lnTo>
                    <a:pt x="1535557" y="307525"/>
                  </a:lnTo>
                  <a:lnTo>
                    <a:pt x="0" y="307525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-9525"/>
              <a:ext cx="1535551" cy="31703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Maatschappelijk werker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358791" y="6669687"/>
            <a:ext cx="1151662" cy="216265"/>
            <a:chOff x="0" y="0"/>
            <a:chExt cx="1535549" cy="288353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Jantje van Zoelen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316472" y="7547264"/>
            <a:ext cx="2193979" cy="230632"/>
            <a:chOff x="0" y="0"/>
            <a:chExt cx="2925305" cy="307509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925318" cy="307525"/>
            </a:xfrm>
            <a:custGeom>
              <a:avLst/>
              <a:gdLst/>
              <a:ahLst/>
              <a:cxnLst/>
              <a:rect l="l" t="t" r="r" b="b"/>
              <a:pathLst>
                <a:path w="2925318" h="307525">
                  <a:moveTo>
                    <a:pt x="0" y="0"/>
                  </a:moveTo>
                  <a:lnTo>
                    <a:pt x="2925318" y="0"/>
                  </a:lnTo>
                  <a:lnTo>
                    <a:pt x="2925318" y="307525"/>
                  </a:lnTo>
                  <a:lnTo>
                    <a:pt x="0" y="307525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2925305" cy="31703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vragen over opleiding, werk, geld, e.d.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5618413" y="6429674"/>
            <a:ext cx="1151663" cy="230632"/>
            <a:chOff x="0" y="0"/>
            <a:chExt cx="1535551" cy="307509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535557" cy="307525"/>
            </a:xfrm>
            <a:custGeom>
              <a:avLst/>
              <a:gdLst/>
              <a:ahLst/>
              <a:cxnLst/>
              <a:rect l="l" t="t" r="r" b="b"/>
              <a:pathLst>
                <a:path w="1535557" h="307525">
                  <a:moveTo>
                    <a:pt x="0" y="0"/>
                  </a:moveTo>
                  <a:lnTo>
                    <a:pt x="1535557" y="0"/>
                  </a:lnTo>
                  <a:lnTo>
                    <a:pt x="1535557" y="307525"/>
                  </a:lnTo>
                  <a:lnTo>
                    <a:pt x="0" y="307525"/>
                  </a:lnTo>
                  <a:close/>
                </a:path>
              </a:pathLst>
            </a:custGeom>
            <a:solidFill>
              <a:srgbClr val="B131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9525"/>
              <a:ext cx="1535551" cy="31703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7">
                  <a:solidFill>
                    <a:srgbClr val="FFFFFF"/>
                  </a:solidFill>
                  <a:latin typeface="TT Rounds Condensed Bold"/>
                </a:rPr>
                <a:t>Huisarts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618414" y="6669687"/>
            <a:ext cx="1151662" cy="216265"/>
            <a:chOff x="0" y="0"/>
            <a:chExt cx="1535549" cy="288353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535557" cy="288290"/>
            </a:xfrm>
            <a:custGeom>
              <a:avLst/>
              <a:gdLst/>
              <a:ahLst/>
              <a:cxnLst/>
              <a:rect l="l" t="t" r="r" b="b"/>
              <a:pathLst>
                <a:path w="1535557" h="288290">
                  <a:moveTo>
                    <a:pt x="0" y="0"/>
                  </a:moveTo>
                  <a:lnTo>
                    <a:pt x="1535557" y="0"/>
                  </a:lnTo>
                  <a:lnTo>
                    <a:pt x="1535557" y="288290"/>
                  </a:lnTo>
                  <a:lnTo>
                    <a:pt x="0" y="288290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9525"/>
              <a:ext cx="1535549" cy="2978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960"/>
                </a:lnSpc>
              </a:pPr>
              <a:r>
                <a:rPr lang="en-US" sz="800" spc="-4">
                  <a:solidFill>
                    <a:srgbClr val="FFFFFF"/>
                  </a:solidFill>
                  <a:latin typeface="TT Rounds Condensed Light Italics"/>
                </a:rPr>
                <a:t>Jantje van Zoelen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576096" y="7547264"/>
            <a:ext cx="2193979" cy="230632"/>
            <a:chOff x="0" y="0"/>
            <a:chExt cx="2925305" cy="307509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925318" cy="307525"/>
            </a:xfrm>
            <a:custGeom>
              <a:avLst/>
              <a:gdLst/>
              <a:ahLst/>
              <a:cxnLst/>
              <a:rect l="l" t="t" r="r" b="b"/>
              <a:pathLst>
                <a:path w="2925318" h="307525">
                  <a:moveTo>
                    <a:pt x="0" y="0"/>
                  </a:moveTo>
                  <a:lnTo>
                    <a:pt x="2925318" y="0"/>
                  </a:lnTo>
                  <a:lnTo>
                    <a:pt x="2925318" y="307525"/>
                  </a:lnTo>
                  <a:lnTo>
                    <a:pt x="0" y="307525"/>
                  </a:lnTo>
                  <a:close/>
                </a:path>
              </a:pathLst>
            </a:custGeom>
            <a:solidFill>
              <a:srgbClr val="E8B5A8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9525"/>
              <a:ext cx="2925305" cy="31703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96520" lvl="1" indent="-48260" algn="l">
                <a:lnSpc>
                  <a:spcPts val="960"/>
                </a:lnSpc>
                <a:buFont typeface="Arial"/>
                <a:buChar char="•"/>
              </a:pPr>
              <a:r>
                <a:rPr lang="en-US" sz="800" spc="7">
                  <a:solidFill>
                    <a:srgbClr val="FFFFFF"/>
                  </a:solidFill>
                  <a:latin typeface="TT Rounds Condensed Italics"/>
                </a:rPr>
                <a:t>Als je andere zorg nodig hebt.</a:t>
              </a:r>
            </a:p>
          </p:txBody>
        </p:sp>
      </p:grpSp>
      <p:sp>
        <p:nvSpPr>
          <p:cNvPr id="92" name="Freeform 92"/>
          <p:cNvSpPr/>
          <p:nvPr/>
        </p:nvSpPr>
        <p:spPr>
          <a:xfrm>
            <a:off x="154592" y="2452168"/>
            <a:ext cx="864417" cy="864417"/>
          </a:xfrm>
          <a:custGeom>
            <a:avLst/>
            <a:gdLst/>
            <a:ahLst/>
            <a:cxnLst/>
            <a:rect l="l" t="t" r="r" b="b"/>
            <a:pathLst>
              <a:path w="864417" h="864417">
                <a:moveTo>
                  <a:pt x="0" y="0"/>
                </a:moveTo>
                <a:lnTo>
                  <a:pt x="864417" y="0"/>
                </a:lnTo>
                <a:lnTo>
                  <a:pt x="864417" y="864417"/>
                </a:lnTo>
                <a:lnTo>
                  <a:pt x="0" y="86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0" b="-14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3" name="Freeform 93"/>
          <p:cNvSpPr/>
          <p:nvPr/>
        </p:nvSpPr>
        <p:spPr>
          <a:xfrm>
            <a:off x="2407379" y="2440193"/>
            <a:ext cx="911760" cy="911760"/>
          </a:xfrm>
          <a:custGeom>
            <a:avLst/>
            <a:gdLst/>
            <a:ahLst/>
            <a:cxnLst/>
            <a:rect l="l" t="t" r="r" b="b"/>
            <a:pathLst>
              <a:path w="911760" h="911760">
                <a:moveTo>
                  <a:pt x="0" y="0"/>
                </a:moveTo>
                <a:lnTo>
                  <a:pt x="911760" y="0"/>
                </a:lnTo>
                <a:lnTo>
                  <a:pt x="911760" y="911760"/>
                </a:lnTo>
                <a:lnTo>
                  <a:pt x="0" y="911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0" b="-14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4" name="Freeform 94"/>
          <p:cNvSpPr/>
          <p:nvPr/>
        </p:nvSpPr>
        <p:spPr>
          <a:xfrm>
            <a:off x="4673826" y="2440193"/>
            <a:ext cx="911760" cy="911760"/>
          </a:xfrm>
          <a:custGeom>
            <a:avLst/>
            <a:gdLst/>
            <a:ahLst/>
            <a:cxnLst/>
            <a:rect l="l" t="t" r="r" b="b"/>
            <a:pathLst>
              <a:path w="911760" h="911760">
                <a:moveTo>
                  <a:pt x="0" y="0"/>
                </a:moveTo>
                <a:lnTo>
                  <a:pt x="911760" y="0"/>
                </a:lnTo>
                <a:lnTo>
                  <a:pt x="911760" y="911760"/>
                </a:lnTo>
                <a:lnTo>
                  <a:pt x="0" y="911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5" name="Freeform 95"/>
          <p:cNvSpPr/>
          <p:nvPr/>
        </p:nvSpPr>
        <p:spPr>
          <a:xfrm>
            <a:off x="2407379" y="4390625"/>
            <a:ext cx="920311" cy="920311"/>
          </a:xfrm>
          <a:custGeom>
            <a:avLst/>
            <a:gdLst/>
            <a:ahLst/>
            <a:cxnLst/>
            <a:rect l="l" t="t" r="r" b="b"/>
            <a:pathLst>
              <a:path w="920311" h="920311">
                <a:moveTo>
                  <a:pt x="0" y="0"/>
                </a:moveTo>
                <a:lnTo>
                  <a:pt x="920311" y="0"/>
                </a:lnTo>
                <a:lnTo>
                  <a:pt x="920311" y="920311"/>
                </a:lnTo>
                <a:lnTo>
                  <a:pt x="0" y="9203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6" name="Freeform 96"/>
          <p:cNvSpPr/>
          <p:nvPr/>
        </p:nvSpPr>
        <p:spPr>
          <a:xfrm>
            <a:off x="4672474" y="4401779"/>
            <a:ext cx="858056" cy="858056"/>
          </a:xfrm>
          <a:custGeom>
            <a:avLst/>
            <a:gdLst/>
            <a:ahLst/>
            <a:cxnLst/>
            <a:rect l="l" t="t" r="r" b="b"/>
            <a:pathLst>
              <a:path w="858056" h="858056">
                <a:moveTo>
                  <a:pt x="0" y="0"/>
                </a:moveTo>
                <a:lnTo>
                  <a:pt x="858056" y="0"/>
                </a:lnTo>
                <a:lnTo>
                  <a:pt x="858056" y="858056"/>
                </a:lnTo>
                <a:lnTo>
                  <a:pt x="0" y="85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7" name="Freeform 97"/>
          <p:cNvSpPr/>
          <p:nvPr/>
        </p:nvSpPr>
        <p:spPr>
          <a:xfrm>
            <a:off x="154592" y="4413413"/>
            <a:ext cx="995881" cy="995881"/>
          </a:xfrm>
          <a:custGeom>
            <a:avLst/>
            <a:gdLst/>
            <a:ahLst/>
            <a:cxnLst/>
            <a:rect l="l" t="t" r="r" b="b"/>
            <a:pathLst>
              <a:path w="995881" h="995881">
                <a:moveTo>
                  <a:pt x="0" y="0"/>
                </a:moveTo>
                <a:lnTo>
                  <a:pt x="995881" y="0"/>
                </a:lnTo>
                <a:lnTo>
                  <a:pt x="995881" y="995881"/>
                </a:lnTo>
                <a:lnTo>
                  <a:pt x="0" y="9958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8" name="Freeform 98"/>
          <p:cNvSpPr/>
          <p:nvPr/>
        </p:nvSpPr>
        <p:spPr>
          <a:xfrm>
            <a:off x="87924" y="6422466"/>
            <a:ext cx="1001183" cy="1001183"/>
          </a:xfrm>
          <a:custGeom>
            <a:avLst/>
            <a:gdLst/>
            <a:ahLst/>
            <a:cxnLst/>
            <a:rect l="l" t="t" r="r" b="b"/>
            <a:pathLst>
              <a:path w="1001183" h="1001183">
                <a:moveTo>
                  <a:pt x="0" y="0"/>
                </a:moveTo>
                <a:lnTo>
                  <a:pt x="1001183" y="0"/>
                </a:lnTo>
                <a:lnTo>
                  <a:pt x="1001183" y="1001183"/>
                </a:lnTo>
                <a:lnTo>
                  <a:pt x="0" y="10011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0" r="-14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9" name="Freeform 99"/>
          <p:cNvSpPr/>
          <p:nvPr/>
        </p:nvSpPr>
        <p:spPr>
          <a:xfrm>
            <a:off x="4784633" y="272734"/>
            <a:ext cx="1776906" cy="1324226"/>
          </a:xfrm>
          <a:custGeom>
            <a:avLst/>
            <a:gdLst/>
            <a:ahLst/>
            <a:cxnLst/>
            <a:rect l="l" t="t" r="r" b="b"/>
            <a:pathLst>
              <a:path w="1776906" h="1324226">
                <a:moveTo>
                  <a:pt x="0" y="0"/>
                </a:moveTo>
                <a:lnTo>
                  <a:pt x="1776905" y="0"/>
                </a:lnTo>
                <a:lnTo>
                  <a:pt x="1776905" y="1324226"/>
                </a:lnTo>
                <a:lnTo>
                  <a:pt x="0" y="1324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030" b="-203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0" name="Freeform 100"/>
          <p:cNvSpPr/>
          <p:nvPr/>
        </p:nvSpPr>
        <p:spPr>
          <a:xfrm>
            <a:off x="4830075" y="8316065"/>
            <a:ext cx="1786445" cy="651308"/>
          </a:xfrm>
          <a:custGeom>
            <a:avLst/>
            <a:gdLst/>
            <a:ahLst/>
            <a:cxnLst/>
            <a:rect l="l" t="t" r="r" b="b"/>
            <a:pathLst>
              <a:path w="1786445" h="651308">
                <a:moveTo>
                  <a:pt x="0" y="0"/>
                </a:moveTo>
                <a:lnTo>
                  <a:pt x="1786445" y="0"/>
                </a:lnTo>
                <a:lnTo>
                  <a:pt x="1786445" y="651308"/>
                </a:lnTo>
                <a:lnTo>
                  <a:pt x="0" y="6513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1" name="Freeform 101"/>
          <p:cNvSpPr/>
          <p:nvPr/>
        </p:nvSpPr>
        <p:spPr>
          <a:xfrm>
            <a:off x="4679205" y="6399504"/>
            <a:ext cx="906381" cy="999548"/>
          </a:xfrm>
          <a:custGeom>
            <a:avLst/>
            <a:gdLst/>
            <a:ahLst/>
            <a:cxnLst/>
            <a:rect l="l" t="t" r="r" b="b"/>
            <a:pathLst>
              <a:path w="906381" h="999548">
                <a:moveTo>
                  <a:pt x="0" y="0"/>
                </a:moveTo>
                <a:lnTo>
                  <a:pt x="906381" y="0"/>
                </a:lnTo>
                <a:lnTo>
                  <a:pt x="906381" y="999548"/>
                </a:lnTo>
                <a:lnTo>
                  <a:pt x="0" y="9995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5490" t="-12098" r="-183940" b="-10518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2" name="Freeform 102"/>
          <p:cNvSpPr/>
          <p:nvPr/>
        </p:nvSpPr>
        <p:spPr>
          <a:xfrm>
            <a:off x="2316472" y="6417061"/>
            <a:ext cx="1047731" cy="981991"/>
          </a:xfrm>
          <a:custGeom>
            <a:avLst/>
            <a:gdLst/>
            <a:ahLst/>
            <a:cxnLst/>
            <a:rect l="l" t="t" r="r" b="b"/>
            <a:pathLst>
              <a:path w="1047731" h="981991">
                <a:moveTo>
                  <a:pt x="0" y="0"/>
                </a:moveTo>
                <a:lnTo>
                  <a:pt x="1047731" y="0"/>
                </a:lnTo>
                <a:lnTo>
                  <a:pt x="1047731" y="981991"/>
                </a:lnTo>
                <a:lnTo>
                  <a:pt x="0" y="98199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4877" t="-10999" r="-32004" b="-1497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3" name="Freeform 103"/>
          <p:cNvSpPr/>
          <p:nvPr/>
        </p:nvSpPr>
        <p:spPr>
          <a:xfrm>
            <a:off x="31754" y="511213"/>
            <a:ext cx="1640522" cy="987127"/>
          </a:xfrm>
          <a:custGeom>
            <a:avLst/>
            <a:gdLst/>
            <a:ahLst/>
            <a:cxnLst/>
            <a:rect l="l" t="t" r="r" b="b"/>
            <a:pathLst>
              <a:path w="1640522" h="987127">
                <a:moveTo>
                  <a:pt x="0" y="0"/>
                </a:moveTo>
                <a:lnTo>
                  <a:pt x="1640523" y="0"/>
                </a:lnTo>
                <a:lnTo>
                  <a:pt x="1640523" y="987128"/>
                </a:lnTo>
                <a:lnTo>
                  <a:pt x="0" y="98712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95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4" name="TextBox 104"/>
          <p:cNvSpPr txBox="1"/>
          <p:nvPr/>
        </p:nvSpPr>
        <p:spPr>
          <a:xfrm>
            <a:off x="1021639" y="1774566"/>
            <a:ext cx="4358400" cy="25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"/>
              </a:lnSpc>
            </a:pP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In de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volwassenzorg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moet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je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vaak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veel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meer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zelf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weten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regelen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.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Hieronder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vind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je de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belangrijkste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personen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die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helpen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met je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gezondheid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,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contactinformatie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voor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welke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vragen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je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bij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hen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terecht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 </a:t>
            </a:r>
            <a:r>
              <a:rPr lang="en-US" sz="800" spc="7" dirty="0" err="1">
                <a:solidFill>
                  <a:srgbClr val="B13145"/>
                </a:solidFill>
                <a:latin typeface="TT Rounds Condensed"/>
              </a:rPr>
              <a:t>kunt</a:t>
            </a:r>
            <a:r>
              <a:rPr lang="en-US" sz="800" spc="7" dirty="0">
                <a:solidFill>
                  <a:srgbClr val="B13145"/>
                </a:solidFill>
                <a:latin typeface="TT Rounds Condensed"/>
              </a:rPr>
              <a:t>.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241914" y="2895082"/>
            <a:ext cx="917475" cy="33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450231" y="2926483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5709854" y="2926483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285819" y="4977364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450231" y="4904752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709854" y="4904752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199400" y="6922147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3450231" y="6922147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647738" y="7019302"/>
            <a:ext cx="968782" cy="3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Praktijkstraat 1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1234 AB Mooiwijk</a:t>
            </a:r>
          </a:p>
          <a:p>
            <a:pPr algn="l">
              <a:lnSpc>
                <a:spcPts val="960"/>
              </a:lnSpc>
            </a:pPr>
            <a:r>
              <a:rPr lang="en-US" sz="800" spc="-4">
                <a:solidFill>
                  <a:srgbClr val="B13145"/>
                </a:solidFill>
                <a:latin typeface="TT Rounds Condensed Light Italics"/>
              </a:rPr>
              <a:t>030 102 103 4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2207012" y="8316065"/>
            <a:ext cx="2212001" cy="137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89" spc="15">
                <a:solidFill>
                  <a:srgbClr val="B43340"/>
                </a:solidFill>
                <a:latin typeface="TT Rounds Condensed"/>
              </a:rPr>
              <a:t>Ervaringsdeskundigen</a:t>
            </a:r>
          </a:p>
          <a:p>
            <a:pPr algn="ctr">
              <a:lnSpc>
                <a:spcPts val="2027"/>
              </a:lnSpc>
            </a:pPr>
            <a:r>
              <a:rPr lang="en-US" sz="1689" spc="15">
                <a:solidFill>
                  <a:srgbClr val="B43340"/>
                </a:solidFill>
                <a:latin typeface="TT Rounds Condensed"/>
              </a:rPr>
              <a:t>en belangenorganisatie</a:t>
            </a:r>
          </a:p>
          <a:p>
            <a:pPr algn="ctr">
              <a:lnSpc>
                <a:spcPts val="1013"/>
              </a:lnSpc>
            </a:pPr>
            <a:endParaRPr lang="en-US" sz="1689" spc="15">
              <a:solidFill>
                <a:srgbClr val="B43340"/>
              </a:solidFill>
              <a:latin typeface="TT Rounds Condensed"/>
            </a:endParaRPr>
          </a:p>
          <a:p>
            <a:pPr algn="ctr">
              <a:lnSpc>
                <a:spcPts val="1013"/>
              </a:lnSpc>
            </a:pPr>
            <a:r>
              <a:rPr lang="en-US" sz="844" spc="7">
                <a:solidFill>
                  <a:srgbClr val="1F2A48"/>
                </a:solidFill>
                <a:latin typeface="TT Rounds Condensed"/>
              </a:rPr>
              <a:t>Voor meer informatie kun je altijd terecht bij de ervaringsdeskundigen of patiëntenorganisatie. Ga hiervoor naar </a:t>
            </a:r>
          </a:p>
          <a:p>
            <a:pPr algn="ctr">
              <a:lnSpc>
                <a:spcPts val="1013"/>
              </a:lnSpc>
            </a:pPr>
            <a:r>
              <a:rPr lang="en-US" sz="844" u="sng" spc="7">
                <a:solidFill>
                  <a:srgbClr val="1F2A48"/>
                </a:solidFill>
                <a:latin typeface="TT Rounds Condensed"/>
                <a:hlinkClick r:id="rId16" tooltip="https://www.wijnvlek-sturgeweber.nl/"/>
              </a:rPr>
              <a:t>https://www.wijnvlek-sturgeweber.nl</a:t>
            </a:r>
          </a:p>
          <a:p>
            <a:pPr algn="ctr">
              <a:lnSpc>
                <a:spcPts val="1013"/>
              </a:lnSpc>
            </a:pPr>
            <a:r>
              <a:rPr lang="en-US" sz="844" spc="7">
                <a:solidFill>
                  <a:srgbClr val="1F2A48"/>
                </a:solidFill>
                <a:latin typeface="TT Rounds Condensed"/>
              </a:rPr>
              <a:t>https://wijnvlekwijzer.nl</a:t>
            </a:r>
          </a:p>
          <a:p>
            <a:pPr algn="ctr">
              <a:lnSpc>
                <a:spcPts val="1013"/>
              </a:lnSpc>
            </a:pPr>
            <a:endParaRPr lang="en-US" sz="844" spc="7">
              <a:solidFill>
                <a:srgbClr val="1F2A48"/>
              </a:solidFill>
              <a:latin typeface="TT Rounds Condensed"/>
            </a:endParaRPr>
          </a:p>
        </p:txBody>
      </p:sp>
      <p:sp>
        <p:nvSpPr>
          <p:cNvPr id="115" name="Freeform 115"/>
          <p:cNvSpPr/>
          <p:nvPr/>
        </p:nvSpPr>
        <p:spPr>
          <a:xfrm>
            <a:off x="559764" y="8392265"/>
            <a:ext cx="918491" cy="543597"/>
          </a:xfrm>
          <a:custGeom>
            <a:avLst/>
            <a:gdLst/>
            <a:ahLst/>
            <a:cxnLst/>
            <a:rect l="l" t="t" r="r" b="b"/>
            <a:pathLst>
              <a:path w="918491" h="543597">
                <a:moveTo>
                  <a:pt x="0" y="0"/>
                </a:moveTo>
                <a:lnTo>
                  <a:pt x="918490" y="0"/>
                </a:lnTo>
                <a:lnTo>
                  <a:pt x="918490" y="543597"/>
                </a:lnTo>
                <a:lnTo>
                  <a:pt x="0" y="54359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6" name="TextBox 116"/>
          <p:cNvSpPr txBox="1"/>
          <p:nvPr/>
        </p:nvSpPr>
        <p:spPr>
          <a:xfrm>
            <a:off x="380522" y="9012062"/>
            <a:ext cx="1454877" cy="62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"/>
              </a:lnSpc>
            </a:pPr>
            <a:r>
              <a:rPr lang="en-US" sz="498" dirty="0" err="1">
                <a:solidFill>
                  <a:srgbClr val="B13145"/>
                </a:solidFill>
                <a:latin typeface="Roboto"/>
              </a:rPr>
              <a:t>Mijn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Team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bij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Sturge-Weber  is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gemaakt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door de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Nederlandse</a:t>
            </a:r>
            <a:r>
              <a:rPr lang="en-US" sz="498" u="none" strike="noStrike" dirty="0">
                <a:solidFill>
                  <a:srgbClr val="B13145"/>
                </a:solidFill>
                <a:latin typeface="Roboto Bold"/>
              </a:rPr>
              <a:t>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vereniging</a:t>
            </a:r>
            <a:r>
              <a:rPr lang="en-US" sz="498" u="none" strike="noStrike" dirty="0">
                <a:solidFill>
                  <a:srgbClr val="B13145"/>
                </a:solidFill>
                <a:latin typeface="Roboto Bold"/>
              </a:rPr>
              <a:t>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voor</a:t>
            </a:r>
            <a:r>
              <a:rPr lang="en-US" sz="498" u="none" strike="noStrike" dirty="0">
                <a:solidFill>
                  <a:srgbClr val="B13145"/>
                </a:solidFill>
                <a:latin typeface="Roboto Bold"/>
              </a:rPr>
              <a:t>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mensen</a:t>
            </a:r>
            <a:r>
              <a:rPr lang="en-US" sz="498" u="none" strike="noStrike" dirty="0">
                <a:solidFill>
                  <a:srgbClr val="B13145"/>
                </a:solidFill>
                <a:latin typeface="Roboto Bold"/>
              </a:rPr>
              <a:t> met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een</a:t>
            </a:r>
            <a:r>
              <a:rPr lang="en-US" sz="498" u="none" strike="noStrike" dirty="0">
                <a:solidFill>
                  <a:srgbClr val="B13145"/>
                </a:solidFill>
                <a:latin typeface="Roboto Bold"/>
              </a:rPr>
              <a:t>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Wijnvlek</a:t>
            </a:r>
            <a:r>
              <a:rPr lang="en-US" sz="498" u="none" strike="noStrike" dirty="0">
                <a:solidFill>
                  <a:srgbClr val="B13145"/>
                </a:solidFill>
                <a:latin typeface="Roboto Bold"/>
              </a:rPr>
              <a:t> of Sturge-Weber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 Bold"/>
              </a:rPr>
              <a:t>syndroom</a:t>
            </a:r>
            <a:r>
              <a:rPr lang="en-US" sz="498" dirty="0">
                <a:solidFill>
                  <a:srgbClr val="B13145"/>
                </a:solidFill>
                <a:latin typeface="Roboto Bold"/>
              </a:rPr>
              <a:t> </a:t>
            </a:r>
            <a:r>
              <a:rPr lang="en-US" sz="498" dirty="0" err="1">
                <a:solidFill>
                  <a:srgbClr val="B13145"/>
                </a:solidFill>
                <a:latin typeface="Roboto Bold"/>
              </a:rPr>
              <a:t>en</a:t>
            </a:r>
            <a:r>
              <a:rPr lang="en-US" sz="498" dirty="0">
                <a:solidFill>
                  <a:srgbClr val="B13145"/>
                </a:solidFill>
                <a:latin typeface="Roboto Bold"/>
              </a:rPr>
              <a:t> is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gebaseerd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op de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oorsponkelijke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Mijn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Team van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www.netalsjij.nl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Met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behulp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van Cecilia Kalsbeek van Kalsbeek-Impact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en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</a:t>
            </a:r>
            <a:r>
              <a:rPr lang="en-US" sz="498" u="none" strike="noStrike" dirty="0">
                <a:solidFill>
                  <a:srgbClr val="B13145"/>
                </a:solidFill>
                <a:latin typeface="Roboto"/>
              </a:rPr>
              <a:t>Hjalmar </a:t>
            </a:r>
            <a:r>
              <a:rPr lang="en-US" sz="498" u="none" strike="noStrike" dirty="0" err="1">
                <a:solidFill>
                  <a:srgbClr val="B13145"/>
                </a:solidFill>
                <a:latin typeface="Roboto"/>
              </a:rPr>
              <a:t>Haagsman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, </a:t>
            </a:r>
            <a:r>
              <a:rPr lang="en-US" sz="498" dirty="0" err="1">
                <a:solidFill>
                  <a:srgbClr val="B13145"/>
                </a:solidFill>
                <a:latin typeface="Roboto"/>
              </a:rPr>
              <a:t>v</a:t>
            </a:r>
            <a:r>
              <a:rPr lang="en-US" sz="498" u="none" strike="noStrike" dirty="0" err="1">
                <a:solidFill>
                  <a:srgbClr val="B13145"/>
                </a:solidFill>
                <a:latin typeface="Roboto"/>
              </a:rPr>
              <a:t>ormgever</a:t>
            </a:r>
            <a:r>
              <a:rPr lang="en-US" sz="498" u="none" strike="noStrike" dirty="0">
                <a:solidFill>
                  <a:srgbClr val="B13145"/>
                </a:solidFill>
                <a:latin typeface="Roboto"/>
              </a:rPr>
              <a:t> &amp; Illustrator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van H</a:t>
            </a:r>
            <a:r>
              <a:rPr lang="en-US" sz="498" strike="noStrike" dirty="0">
                <a:solidFill>
                  <a:srgbClr val="B13145"/>
                </a:solidFill>
                <a:latin typeface="Roboto"/>
              </a:rPr>
              <a:t>et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C</a:t>
            </a:r>
            <a:r>
              <a:rPr lang="en-US" sz="498" strike="noStrike" dirty="0">
                <a:solidFill>
                  <a:srgbClr val="B13145"/>
                </a:solidFill>
                <a:latin typeface="Roboto"/>
              </a:rPr>
              <a:t>omplete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 P</a:t>
            </a:r>
            <a:r>
              <a:rPr lang="en-US" sz="498" strike="noStrike" dirty="0">
                <a:solidFill>
                  <a:srgbClr val="B13145"/>
                </a:solidFill>
                <a:latin typeface="Roboto"/>
              </a:rPr>
              <a:t>laatje</a:t>
            </a:r>
            <a:r>
              <a:rPr lang="en-US" sz="498" dirty="0">
                <a:solidFill>
                  <a:srgbClr val="B13145"/>
                </a:solidFill>
                <a:latin typeface="Robot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344</Words>
  <Application>Microsoft Macintosh PowerPoint</Application>
  <PresentationFormat>A4 (210 x 297 mm)</PresentationFormat>
  <Paragraphs>66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10" baseType="lpstr">
      <vt:lpstr>TT Rounds Condensed Bold</vt:lpstr>
      <vt:lpstr>Arial</vt:lpstr>
      <vt:lpstr>TT Rounds Condensed Italics</vt:lpstr>
      <vt:lpstr>TT Rounds Condensed Light Italics</vt:lpstr>
      <vt:lpstr>Roboto</vt:lpstr>
      <vt:lpstr>Roboto Bold</vt:lpstr>
      <vt:lpstr>Calibri</vt:lpstr>
      <vt:lpstr>TT Rounds Condensed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 je eigen MIJN TEAM.pptx</dc:title>
  <cp:lastModifiedBy>Cecilia Kalsbeek | Kalsbeek Impact</cp:lastModifiedBy>
  <cp:revision>2</cp:revision>
  <dcterms:created xsi:type="dcterms:W3CDTF">2006-08-16T00:00:00Z</dcterms:created>
  <dcterms:modified xsi:type="dcterms:W3CDTF">2024-09-24T09:28:07Z</dcterms:modified>
  <dc:identifier>DAGDIhNPopk</dc:identifier>
</cp:coreProperties>
</file>